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D890"/>
    <a:srgbClr val="93D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11/16/2019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11/16/2019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11/16/2019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11/16/2019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11/16/2019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11/16/2019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BB087-26D0-429E-A74E-CD6A67678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2019 Financial Report</a:t>
            </a:r>
          </a:p>
        </p:txBody>
      </p:sp>
    </p:spTree>
    <p:extLst>
      <p:ext uri="{BB962C8B-B14F-4D97-AF65-F5344CB8AC3E}">
        <p14:creationId xmlns:p14="http://schemas.microsoft.com/office/powerpoint/2010/main" val="372919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4DE3E-421D-46A2-BA21-B2A334916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>
                <a:solidFill>
                  <a:schemeClr val="accent1">
                    <a:lumMod val="50000"/>
                  </a:schemeClr>
                </a:solidFill>
              </a:rPr>
              <a:t>LFCPOA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Accounts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D606A2-55D5-44DB-B95A-D3EACE02EC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9848" y="2440815"/>
            <a:ext cx="2876550" cy="78105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1462AE-351F-4859-8E4A-905D9A7F089C}"/>
              </a:ext>
            </a:extLst>
          </p:cNvPr>
          <p:cNvSpPr txBox="1"/>
          <p:nvPr/>
        </p:nvSpPr>
        <p:spPr>
          <a:xfrm>
            <a:off x="768626" y="3429000"/>
            <a:ext cx="3949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monies received are deposited in our checking account in Marion.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BECDE0-8F7A-440A-8F74-7394469935E8}"/>
              </a:ext>
            </a:extLst>
          </p:cNvPr>
          <p:cNvSpPr txBox="1"/>
          <p:nvPr/>
        </p:nvSpPr>
        <p:spPr>
          <a:xfrm>
            <a:off x="897984" y="4556889"/>
            <a:ext cx="3220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transactions are recorded in QuickBooks.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83DCEE-F1EE-4AAA-A828-C8CAFE9C579E}"/>
              </a:ext>
            </a:extLst>
          </p:cNvPr>
          <p:cNvSpPr txBox="1"/>
          <p:nvPr/>
        </p:nvSpPr>
        <p:spPr>
          <a:xfrm>
            <a:off x="847046" y="5555194"/>
            <a:ext cx="3220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Funds not currently needed are transferred to one of three EJ accounts.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762694-EFB8-4F56-B143-0C8B059EE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854" y="2078865"/>
            <a:ext cx="2857500" cy="1143000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3C7FA5C-4037-41F7-884E-22B581800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3668" y="3752165"/>
            <a:ext cx="3122941" cy="2382210"/>
          </a:xfrm>
        </p:spPr>
        <p:txBody>
          <a:bodyPr/>
          <a:lstStyle/>
          <a:p>
            <a:r>
              <a:rPr lang="en-US" dirty="0"/>
              <a:t>Budget Reserve Account</a:t>
            </a:r>
          </a:p>
          <a:p>
            <a:endParaRPr lang="en-US" dirty="0"/>
          </a:p>
          <a:p>
            <a:r>
              <a:rPr lang="en-US" dirty="0"/>
              <a:t>Road Reserve Account</a:t>
            </a:r>
          </a:p>
          <a:p>
            <a:endParaRPr lang="en-US" dirty="0"/>
          </a:p>
          <a:p>
            <a:r>
              <a:rPr lang="en-US" dirty="0"/>
              <a:t>Utility Reserve Account</a:t>
            </a:r>
          </a:p>
        </p:txBody>
      </p:sp>
    </p:spTree>
    <p:extLst>
      <p:ext uri="{BB962C8B-B14F-4D97-AF65-F5344CB8AC3E}">
        <p14:creationId xmlns:p14="http://schemas.microsoft.com/office/powerpoint/2010/main" val="102843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D3522A-7C19-4204-9057-FD77056B9CB7}"/>
              </a:ext>
            </a:extLst>
          </p:cNvPr>
          <p:cNvSpPr/>
          <p:nvPr/>
        </p:nvSpPr>
        <p:spPr>
          <a:xfrm>
            <a:off x="768625" y="827019"/>
            <a:ext cx="5128590" cy="5724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1C58F1-2DED-4328-BE08-C94952C38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29" y="887896"/>
            <a:ext cx="4770783" cy="560318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3A443D7-1C20-43E4-BB60-FAD52ED67197}"/>
              </a:ext>
            </a:extLst>
          </p:cNvPr>
          <p:cNvGrpSpPr/>
          <p:nvPr/>
        </p:nvGrpSpPr>
        <p:grpSpPr>
          <a:xfrm>
            <a:off x="7222435" y="2377005"/>
            <a:ext cx="3578087" cy="2624965"/>
            <a:chOff x="7301948" y="1709528"/>
            <a:chExt cx="3578087" cy="26249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656DD7-F2AF-44F7-BDD1-DCF5E95C0F8F}"/>
                </a:ext>
              </a:extLst>
            </p:cNvPr>
            <p:cNvSpPr/>
            <p:nvPr/>
          </p:nvSpPr>
          <p:spPr>
            <a:xfrm>
              <a:off x="7301948" y="1709528"/>
              <a:ext cx="3578087" cy="2624965"/>
            </a:xfrm>
            <a:prstGeom prst="rect">
              <a:avLst/>
            </a:prstGeom>
            <a:solidFill>
              <a:srgbClr val="8ED8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54974E3-6498-4F5E-A7E7-7F494B106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0230" y="1864724"/>
              <a:ext cx="3248025" cy="2314575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A5B3D34-ACCE-47CE-A3D3-48A51046C3A3}"/>
              </a:ext>
            </a:extLst>
          </p:cNvPr>
          <p:cNvSpPr/>
          <p:nvPr/>
        </p:nvSpPr>
        <p:spPr>
          <a:xfrm>
            <a:off x="7222435" y="2377005"/>
            <a:ext cx="3730487" cy="2777365"/>
          </a:xfrm>
          <a:prstGeom prst="rect">
            <a:avLst/>
          </a:prstGeom>
          <a:solidFill>
            <a:srgbClr val="8ED8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Budget Reserve: Edward Jones </a:t>
            </a:r>
          </a:p>
          <a:p>
            <a:r>
              <a:rPr lang="en-US" sz="1600" dirty="0"/>
              <a:t>5,252 balance 01/01/19</a:t>
            </a:r>
          </a:p>
          <a:p>
            <a:r>
              <a:rPr lang="en-US" sz="1600" dirty="0"/>
              <a:t>58,355 transfers in from checking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7,952 </a:t>
            </a:r>
            <a:r>
              <a:rPr lang="en-US" sz="1600" dirty="0"/>
              <a:t>transfers out to road reserves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54,000 </a:t>
            </a:r>
            <a:r>
              <a:rPr lang="en-US" sz="1600" dirty="0"/>
              <a:t>transfers out to checking</a:t>
            </a:r>
          </a:p>
          <a:p>
            <a:r>
              <a:rPr lang="en-US" sz="1600" dirty="0"/>
              <a:t>125 interest YTD</a:t>
            </a:r>
          </a:p>
          <a:p>
            <a:r>
              <a:rPr lang="en-US" sz="1600" dirty="0">
                <a:highlight>
                  <a:srgbClr val="C0C0C0"/>
                </a:highlight>
              </a:rPr>
              <a:t>1,780</a:t>
            </a:r>
            <a:r>
              <a:rPr lang="en-US" sz="1600" dirty="0"/>
              <a:t> Balance 11/16/2019</a:t>
            </a:r>
          </a:p>
        </p:txBody>
      </p:sp>
    </p:spTree>
    <p:extLst>
      <p:ext uri="{BB962C8B-B14F-4D97-AF65-F5344CB8AC3E}">
        <p14:creationId xmlns:p14="http://schemas.microsoft.com/office/powerpoint/2010/main" val="372674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DE427E-EFAD-4988-9A4E-FCF47CDB1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350" y="576260"/>
            <a:ext cx="3541889" cy="2390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A3C2A2-0B9E-4978-8378-334F3002D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64" y="3538329"/>
            <a:ext cx="3472070" cy="26040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448DD0-F062-4652-A464-BB182AE3CCAD}"/>
              </a:ext>
            </a:extLst>
          </p:cNvPr>
          <p:cNvSpPr txBox="1"/>
          <p:nvPr/>
        </p:nvSpPr>
        <p:spPr>
          <a:xfrm>
            <a:off x="1026942" y="858129"/>
            <a:ext cx="422128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Road Reserve: Edward Jones </a:t>
            </a:r>
          </a:p>
          <a:p>
            <a:r>
              <a:rPr lang="en-US"/>
              <a:t>14,207 balance 01/01/19</a:t>
            </a:r>
          </a:p>
          <a:p>
            <a:r>
              <a:rPr lang="en-US"/>
              <a:t>78,260 transfers in from checking </a:t>
            </a:r>
          </a:p>
          <a:p>
            <a:r>
              <a:rPr lang="en-US"/>
              <a:t>7,952 transfers in from Budget Reserve</a:t>
            </a:r>
          </a:p>
          <a:p>
            <a:r>
              <a:rPr lang="en-US">
                <a:solidFill>
                  <a:srgbClr val="FF0000"/>
                </a:solidFill>
              </a:rPr>
              <a:t>56,670</a:t>
            </a:r>
            <a:r>
              <a:rPr lang="en-US"/>
              <a:t> transfers out to checking</a:t>
            </a:r>
          </a:p>
          <a:p>
            <a:r>
              <a:rPr lang="en-US"/>
              <a:t>625 interest YTD</a:t>
            </a:r>
          </a:p>
          <a:p>
            <a:r>
              <a:rPr lang="en-US">
                <a:highlight>
                  <a:srgbClr val="C0C0C0"/>
                </a:highlight>
              </a:rPr>
              <a:t>44,376</a:t>
            </a:r>
            <a:r>
              <a:rPr lang="en-US"/>
              <a:t> Balance 11/16/2019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45DCE8-AA9E-4916-8F52-16B81EF2D3FC}"/>
              </a:ext>
            </a:extLst>
          </p:cNvPr>
          <p:cNvSpPr txBox="1"/>
          <p:nvPr/>
        </p:nvSpPr>
        <p:spPr>
          <a:xfrm>
            <a:off x="7590350" y="3890966"/>
            <a:ext cx="410721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Utility Reserve: Edward Jones </a:t>
            </a:r>
          </a:p>
          <a:p>
            <a:r>
              <a:rPr lang="en-US"/>
              <a:t>23,415 balance 01/01/19</a:t>
            </a:r>
          </a:p>
          <a:p>
            <a:r>
              <a:rPr lang="en-US">
                <a:solidFill>
                  <a:srgbClr val="FF0000"/>
                </a:solidFill>
              </a:rPr>
              <a:t>10,000 </a:t>
            </a:r>
            <a:r>
              <a:rPr lang="en-US"/>
              <a:t>borrowed for sinkhole project </a:t>
            </a:r>
          </a:p>
          <a:p>
            <a:r>
              <a:rPr lang="en-US"/>
              <a:t>10,000 repaid borrowed amount </a:t>
            </a:r>
          </a:p>
          <a:p>
            <a:r>
              <a:rPr lang="en-US"/>
              <a:t>348 interest YTD</a:t>
            </a:r>
          </a:p>
          <a:p>
            <a:r>
              <a:rPr lang="en-US">
                <a:solidFill>
                  <a:srgbClr val="FF0000"/>
                </a:solidFill>
              </a:rPr>
              <a:t>4,700</a:t>
            </a:r>
            <a:r>
              <a:rPr lang="en-US"/>
              <a:t> borrowed for loan payments </a:t>
            </a:r>
          </a:p>
          <a:p>
            <a:r>
              <a:rPr lang="en-US">
                <a:highlight>
                  <a:srgbClr val="C0C0C0"/>
                </a:highlight>
              </a:rPr>
              <a:t>19,063</a:t>
            </a:r>
            <a:r>
              <a:rPr lang="en-US"/>
              <a:t> balance 11/16/2019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6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A5A3929-A310-4304-8AC0-6ADEBE113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706" y="0"/>
            <a:ext cx="5308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133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292</TotalTime>
  <Words>134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Georgia</vt:lpstr>
      <vt:lpstr>Trebuchet MS</vt:lpstr>
      <vt:lpstr>Wingdings</vt:lpstr>
      <vt:lpstr>Wood Type</vt:lpstr>
      <vt:lpstr>2019 Financial Report</vt:lpstr>
      <vt:lpstr>LFCPOA    Accounts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Financial Report</dc:title>
  <dc:creator>Jean Crago</dc:creator>
  <cp:lastModifiedBy>ellenmick631@gmail.com</cp:lastModifiedBy>
  <cp:revision>24</cp:revision>
  <cp:lastPrinted>2019-11-16T13:34:06Z</cp:lastPrinted>
  <dcterms:created xsi:type="dcterms:W3CDTF">2019-11-12T01:48:13Z</dcterms:created>
  <dcterms:modified xsi:type="dcterms:W3CDTF">2019-11-16T16:49:43Z</dcterms:modified>
</cp:coreProperties>
</file>